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977" r:id="rId2"/>
    <p:sldId id="869" r:id="rId3"/>
    <p:sldId id="870" r:id="rId4"/>
    <p:sldId id="992" r:id="rId5"/>
    <p:sldId id="873" r:id="rId6"/>
    <p:sldId id="984" r:id="rId7"/>
    <p:sldId id="985" r:id="rId8"/>
    <p:sldId id="895" r:id="rId9"/>
    <p:sldId id="986" r:id="rId10"/>
    <p:sldId id="999" r:id="rId11"/>
    <p:sldId id="989" r:id="rId12"/>
    <p:sldId id="991" r:id="rId13"/>
    <p:sldId id="987" r:id="rId14"/>
    <p:sldId id="898" r:id="rId15"/>
    <p:sldId id="899" r:id="rId16"/>
    <p:sldId id="995" r:id="rId17"/>
    <p:sldId id="990" r:id="rId18"/>
    <p:sldId id="902" r:id="rId19"/>
    <p:sldId id="903" r:id="rId20"/>
    <p:sldId id="1003" r:id="rId21"/>
    <p:sldId id="904" r:id="rId22"/>
    <p:sldId id="996" r:id="rId23"/>
    <p:sldId id="1011" r:id="rId24"/>
    <p:sldId id="997" r:id="rId25"/>
    <p:sldId id="907" r:id="rId26"/>
    <p:sldId id="908" r:id="rId27"/>
    <p:sldId id="909" r:id="rId28"/>
    <p:sldId id="910" r:id="rId29"/>
    <p:sldId id="1012" r:id="rId30"/>
    <p:sldId id="993" r:id="rId31"/>
    <p:sldId id="1000" r:id="rId32"/>
    <p:sldId id="1001" r:id="rId33"/>
    <p:sldId id="1002" r:id="rId34"/>
    <p:sldId id="914" r:id="rId35"/>
    <p:sldId id="994" r:id="rId36"/>
    <p:sldId id="1004" r:id="rId37"/>
    <p:sldId id="1005" r:id="rId38"/>
    <p:sldId id="917" r:id="rId39"/>
    <p:sldId id="1006" r:id="rId40"/>
    <p:sldId id="919" r:id="rId41"/>
    <p:sldId id="920" r:id="rId42"/>
    <p:sldId id="1007" r:id="rId43"/>
    <p:sldId id="1009" r:id="rId44"/>
    <p:sldId id="921" r:id="rId45"/>
    <p:sldId id="922" r:id="rId46"/>
    <p:sldId id="946" r:id="rId47"/>
    <p:sldId id="923" r:id="rId48"/>
    <p:sldId id="924" r:id="rId49"/>
    <p:sldId id="1008" r:id="rId50"/>
    <p:sldId id="926" r:id="rId51"/>
    <p:sldId id="927" r:id="rId52"/>
    <p:sldId id="998" r:id="rId53"/>
    <p:sldId id="1010" r:id="rId54"/>
    <p:sldId id="930" r:id="rId55"/>
    <p:sldId id="835" r:id="rId5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7" autoAdjust="0"/>
    <p:restoredTop sz="75202" autoAdjust="0"/>
  </p:normalViewPr>
  <p:slideViewPr>
    <p:cSldViewPr>
      <p:cViewPr>
        <p:scale>
          <a:sx n="100" d="100"/>
          <a:sy n="100" d="100"/>
        </p:scale>
        <p:origin x="1512" y="2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esProps" Target="pres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viewProps" Target="viewProps.xml"/><Relationship Id="rId61" Type="http://schemas.openxmlformats.org/officeDocument/2006/relationships/theme" Target="theme/theme1.xml"/><Relationship Id="rId6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3251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8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3623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753637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372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2: MapReduce Algorithm Design (2/2)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12, 2017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3146919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1118825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But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28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You have limited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control over data and execution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flow!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09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algorithms must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be expressed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m, r, c,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72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don’t know: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53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Where mappers and reducers run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a mapper or reducer begins or finishes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input a particular mapper is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intermediate key a particular reducer is processing</a:t>
            </a:r>
          </a:p>
        </p:txBody>
      </p:sp>
    </p:spTree>
    <p:extLst>
      <p:ext uri="{BB962C8B-B14F-4D97-AF65-F5344CB8AC3E}">
        <p14:creationId xmlns:p14="http://schemas.microsoft.com/office/powerpoint/2010/main" val="35712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 custom sort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40925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cleanup(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9880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066800" y="19050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3284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9050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close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9345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7338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5800" y="43682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5704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3528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32004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3528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51816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50292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51816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7432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7432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</a:t>
            </a:r>
          </a:p>
        </p:txBody>
      </p:sp>
    </p:spTree>
    <p:extLst>
      <p:ext uri="{BB962C8B-B14F-4D97-AF65-F5344CB8AC3E}">
        <p14:creationId xmlns:p14="http://schemas.microsoft.com/office/powerpoint/2010/main" val="3026148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Scalable Hadoop Algorithms: Themes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30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6402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(Relatively) costly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buffering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Limited heap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for small datasets, but won’t scale!</a:t>
            </a:r>
          </a:p>
        </p:txBody>
      </p:sp>
    </p:spTree>
    <p:extLst>
      <p:ext uri="{BB962C8B-B14F-4D97-AF65-F5344CB8AC3E}">
        <p14:creationId xmlns:p14="http://schemas.microsoft.com/office/powerpoint/2010/main" val="11276389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Importance of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Ideal scaling characteristics: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data, twice the running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resources, half the running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can’t we achieve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Synchronization requires communication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Communication kills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Thus… avoid communication!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 intermediate data via local aggregation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Combiners can help</a:t>
            </a:r>
          </a:p>
        </p:txBody>
      </p:sp>
    </p:spTree>
    <p:extLst>
      <p:ext uri="{BB962C8B-B14F-4D97-AF65-F5344CB8AC3E}">
        <p14:creationId xmlns:p14="http://schemas.microsoft.com/office/powerpoint/2010/main" val="1057932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4962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44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Count: Mapper Histogram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44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counts(word)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((k, v) &lt;- counts)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(k, v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 (on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Altiscale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855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44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counts(word)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((k, v) &lt;- counts)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(k, v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748424" y="2869298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Count: Preserving State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 for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“In-mapper combining”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Fold the functionality of the combiner into the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mapper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preserving state across multiple map calls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Speed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Why is this faster than actual combiners?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Explicit memory management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Potential for order-dependent bugs</a:t>
            </a:r>
          </a:p>
        </p:txBody>
      </p:sp>
    </p:spTree>
    <p:extLst>
      <p:ext uri="{BB962C8B-B14F-4D97-AF65-F5344CB8AC3E}">
        <p14:creationId xmlns:p14="http://schemas.microsoft.com/office/powerpoint/2010/main" val="17696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 (on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Altiscale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IMC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~80s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50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5.5m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029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Combiner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Combiners and reducers share same method signature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Sometimes, reducers can serve as combiners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not…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Remember: combiner are optional optimizations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Should not affect algorithm correctness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May be run 0, 1, or multiple 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find average of integers associated with the same key</a:t>
            </a:r>
          </a:p>
        </p:txBody>
      </p:sp>
    </p:spTree>
    <p:extLst>
      <p:ext uri="{BB962C8B-B14F-4D97-AF65-F5344CB8AC3E}">
        <p14:creationId xmlns:p14="http://schemas.microsoft.com/office/powerpoint/2010/main" val="1915815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60960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135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value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304800" y="1272600"/>
            <a:ext cx="8686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86400" y="6019800"/>
            <a:ext cx="31710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272600"/>
            <a:ext cx="8686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34200" y="6019800"/>
            <a:ext cx="957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929348"/>
            <a:ext cx="86868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sums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sums(key)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counts(key)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cleanup(context: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(key &lt;- counts)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(sums(key), counts(key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81600" y="6019800"/>
            <a:ext cx="3655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</a:t>
            </a: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combiners still needed?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V1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V3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200m integers across three char keys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V4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70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~60s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82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Java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9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Scala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0900" y="486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~70s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7400" y="43389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(default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HashMap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7400" y="486298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(optimized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HashMap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2585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cleanup(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 Design: Running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 = N x N matrix (N = vocabulary size)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number of times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co-occur in some context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(for concreteness, let’s say context =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sentence)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98746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Distributional profiles as a way of measuring semantic distance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Semantic distance useful for many language processing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tasks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Applications in lots of other domains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753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Large Counting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8165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  <a:b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= specific instance of a large counting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4365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event space (number of terms)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number of observations (the collection itself)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Goal: keep track of interesting statistics about the events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64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 generate partial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Reducers aggregate partial counts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5786735"/>
            <a:ext cx="9143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725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First Try: “Pairs”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all pairs, emit (a, b) → count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sum up counts associated with these pairs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combiners!</a:t>
            </a:r>
          </a:p>
        </p:txBody>
      </p:sp>
    </p:spTree>
    <p:extLst>
      <p:ext uri="{BB962C8B-B14F-4D97-AF65-F5344CB8AC3E}">
        <p14:creationId xmlns:p14="http://schemas.microsoft.com/office/powerpoint/2010/main" val="159364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600200"/>
            <a:ext cx="86868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((u, v),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Pair,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value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2867561"/>
            <a:ext cx="8686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Partitioner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getPartition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(key: Pair,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return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key.left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%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" y="10668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One more thing</a:t>
            </a:r>
            <a:r>
              <a:rPr kumimoji="0" lang="mr-I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25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“Pairs”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easy to understand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pairs to sort and shuffle around (upper bound?)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7483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Try: “Stripes”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5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group together pairs into an associative 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7293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term, emit a → { b: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c: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d: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}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86000" y="1752600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886200" y="22860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perform element-wise sum of associative arrays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172075"/>
            <a:ext cx="3886200" cy="923925"/>
            <a:chOff x="1447800" y="4953000"/>
            <a:chExt cx="3886200" cy="923925"/>
          </a:xfrm>
        </p:grpSpPr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16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 rot="21222192">
            <a:off x="4117426" y="5827805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8280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8" grpId="0"/>
      <p:bldP spid="9" grpId="0"/>
      <p:bldP spid="12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1442621"/>
            <a:ext cx="86868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map(v)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(u,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343400" y="31242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0700" y="5175666"/>
            <a:ext cx="3886200" cy="923925"/>
            <a:chOff x="1447800" y="4953000"/>
            <a:chExt cx="3886200" cy="923925"/>
          </a:xfrm>
        </p:grpSpPr>
        <p:sp>
          <p:nvSpPr>
            <p:cNvPr id="8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9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“Stripes”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Far less sorting and shuffling of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make better use of combiners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difficult to implement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Underlying object more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heavyweight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Overhead associated with data structure manipulations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1345064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Perfect </a:t>
            </a:r>
            <a:r>
              <a:rPr lang="en-US" sz="36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endParaRPr lang="en-US" sz="36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520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the point?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208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More details: Lee et al. The </a:t>
            </a: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Unified Logging Infrastructure for Data Analytics at </a:t>
            </a: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</a:p>
          <a:p>
            <a:pPr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PVLDB, </a:t>
            </a: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5(12):1771-1780, 2012.</a:t>
            </a:r>
          </a:p>
        </p:txBody>
      </p:sp>
    </p:spTree>
    <p:extLst>
      <p:ext uri="{BB962C8B-B14F-4D97-AF65-F5344CB8AC3E}">
        <p14:creationId xmlns:p14="http://schemas.microsoft.com/office/powerpoint/2010/main" val="491681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 &gt;&gt; Pairs?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CPU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vs. RAM vs. disk vs.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pairs: sorting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shuffling data across the network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Size and complexity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each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pair: de/serialization overhead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Load imbalance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5028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Pairs: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lot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more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combining opportunities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aggregation at 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34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Stripes: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15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fewer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opportunities for combining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complex (slower) aggregation at reduce</a:t>
            </a:r>
          </a:p>
        </p:txBody>
      </p:sp>
    </p:spTree>
    <p:extLst>
      <p:ext uri="{BB962C8B-B14F-4D97-AF65-F5344CB8AC3E}">
        <p14:creationId xmlns:p14="http://schemas.microsoft.com/office/powerpoint/2010/main" val="103689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616200"/>
            <a:ext cx="4889500" cy="736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Relative Frequencies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estimate relative frequencies from counts?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 we want to do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do this with MapReduce?</a:t>
            </a:r>
          </a:p>
        </p:txBody>
      </p:sp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0" y="150495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f(B|A): “Stripes”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Easy!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24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One pass to compute (a, *)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Another pass to directly compute f(B|A)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relative frequencies requires marginal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the marginal cannot be computed until you see all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Buffering is a bad idea!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could get the marginal count to arrive at the reducer first?</a:t>
            </a:r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Emit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(a, *) comes first (define sort order)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Hold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“Order Inversion”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design pattern: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advantage of sorted key order at reducer to sequence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the marginal counts to arrive at the reducer before the joint counts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optimization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</p:spTree>
    <p:extLst>
      <p:ext uri="{BB962C8B-B14F-4D97-AF65-F5344CB8AC3E}">
        <p14:creationId xmlns:p14="http://schemas.microsoft.com/office/powerpoint/2010/main" val="1604855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Algorithm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express everything in terms of m, r, c, 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Toward “design patterns”</a:t>
            </a:r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want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sort value also?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594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E.g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.,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→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4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sorts input to reducers by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Values may be arbitrarily ordered</a:t>
            </a:r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Sorting: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 2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“Value-to-key conversion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 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form composite intermediate key, (k, v</a:t>
            </a:r>
            <a:r>
              <a:rPr lang="en-US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execution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framework do the sorting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Preserve state across multiple key-value pairs to handle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Anything else we need to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 1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 values in memory, then sort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is this a bad idea?</a:t>
            </a:r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Recap: Tools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 custom sort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1175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Issues and Tradeoffs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CPU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vs. RAM vs. disk vs.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pairs: sorting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shuffling data across the network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Size and complexity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each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pair: de/serialization overhead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imbalance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184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Debugging at Scale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784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Real-world data is messy!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There’s no such thing as “consistent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Watch out for corner cases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Isolate unexpected behavior, bring local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9871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on small datasets, won’t scale… why?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815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management issues (buffering and object creation)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Too much intermediate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Mangled input records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MapReduce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06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49423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four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96209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MapReduce: Recap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39656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p)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 smtClean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Divides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up key space for parallel reduce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v')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&lt;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v'&gt;*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Mini-reducers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that run in memory after the map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Used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as an optimization to reduce network traffic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1020382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“Everything Else”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tasks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Gathers, sorts, and shuffles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38863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48250</TotalTime>
  <Words>3272</Words>
  <Application>Microsoft Macintosh PowerPoint</Application>
  <PresentationFormat>On-screen Show (4:3)</PresentationFormat>
  <Paragraphs>661</Paragraphs>
  <Slides>55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1" baseType="lpstr">
      <vt:lpstr>Andale Mono</vt:lpstr>
      <vt:lpstr>Arial Black</vt:lpstr>
      <vt:lpstr>Gill Sans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8881</cp:revision>
  <cp:lastPrinted>2017-01-11T17:00:08Z</cp:lastPrinted>
  <dcterms:created xsi:type="dcterms:W3CDTF">2012-08-31T06:36:49Z</dcterms:created>
  <dcterms:modified xsi:type="dcterms:W3CDTF">2017-01-17T17:19:05Z</dcterms:modified>
  <cp:category/>
</cp:coreProperties>
</file>